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9"/>
  </p:handoutMasterIdLst>
  <p:sldIdLst>
    <p:sldId id="256" r:id="rId5"/>
    <p:sldId id="257" r:id="rId6"/>
    <p:sldId id="263" r:id="rId7"/>
    <p:sldId id="264" r:id="rId8"/>
    <p:sldId id="272" r:id="rId9"/>
    <p:sldId id="266" r:id="rId10"/>
    <p:sldId id="269" r:id="rId11"/>
    <p:sldId id="270" r:id="rId12"/>
    <p:sldId id="267" r:id="rId13"/>
    <p:sldId id="259" r:id="rId14"/>
    <p:sldId id="261" r:id="rId15"/>
    <p:sldId id="271" r:id="rId16"/>
    <p:sldId id="265" r:id="rId17"/>
    <p:sldId id="258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edito Adalberto Brunca" initials="BAB" lastIdx="6" clrIdx="0">
    <p:extLst>
      <p:ext uri="{19B8F6BF-5375-455C-9EA6-DF929625EA0E}">
        <p15:presenceInfo xmlns="" xmlns:p15="http://schemas.microsoft.com/office/powerpoint/2012/main" userId="S::benedito.brunca@economia.gov.br::843695f7-b3f5-4d8e-8694-affcfcea9a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204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edito Adalberto Brunca" userId="843695f7-b3f5-4d8e-8694-affcfcea9a70" providerId="ADAL" clId="{6602215E-59C4-46AB-A9A3-DAB0F004C682}"/>
    <pc:docChg chg="custSel modSld">
      <pc:chgData name="Benedito Adalberto Brunca" userId="843695f7-b3f5-4d8e-8694-affcfcea9a70" providerId="ADAL" clId="{6602215E-59C4-46AB-A9A3-DAB0F004C682}" dt="2022-04-07T21:00:23.760" v="37" actId="14100"/>
      <pc:docMkLst>
        <pc:docMk/>
      </pc:docMkLst>
      <pc:sldChg chg="modSp mod">
        <pc:chgData name="Benedito Adalberto Brunca" userId="843695f7-b3f5-4d8e-8694-affcfcea9a70" providerId="ADAL" clId="{6602215E-59C4-46AB-A9A3-DAB0F004C682}" dt="2022-04-07T21:00:23.760" v="37" actId="14100"/>
        <pc:sldMkLst>
          <pc:docMk/>
          <pc:sldMk cId="3934659471" sldId="256"/>
        </pc:sldMkLst>
        <pc:spChg chg="mod">
          <ac:chgData name="Benedito Adalberto Brunca" userId="843695f7-b3f5-4d8e-8694-affcfcea9a70" providerId="ADAL" clId="{6602215E-59C4-46AB-A9A3-DAB0F004C682}" dt="2022-04-07T21:00:23.760" v="37" actId="14100"/>
          <ac:spMkLst>
            <pc:docMk/>
            <pc:sldMk cId="3934659471" sldId="256"/>
            <ac:spMk id="2" creationId="{D2C5485F-3837-44B0-949C-94AB0EFF53F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B6BA8-4367-4A1A-9B1E-616C7176E45E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23656-B82A-4AD6-8469-D887E8C6D3F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0414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C0EAE2-48B4-4A25-BF16-659B09F11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DACBB34E-CC0A-422F-BFCC-0AB5C1A2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31DD4040-1116-47B5-A7C4-E8A2BF2D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D78E701B-83F3-48D7-8273-2CB48733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457E417-A6C1-455B-B29C-C449C608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42848DA-EE8F-4CB6-A831-6E7006F5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FC169FA7-257C-4958-A436-D2ECADE31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F660B8CF-F345-4300-8C9B-7D3BD00F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C426E9A9-2C8C-4AC4-A808-6EE8BD9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CCFF9678-9486-4932-A10A-030DF7DD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7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7821D1A6-8577-4FC7-8791-A5FCB2D4E6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E969530D-B33F-40BF-ACA7-CC21DC8ED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CE16E2C7-29BE-4168-9A60-7843B916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DA052C7-2957-427F-BE75-CDADDD73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5FD53098-0DE4-4806-88C4-F96D623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4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30DE8B8-6E3E-4956-A6B8-9B1A0408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4754880" cy="2115047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F770A12D-AEA1-47DE-B5C9-E70F4237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39471"/>
            <a:ext cx="5040313" cy="5066017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473B756-CD6F-45FA-9946-95F2DFC2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BCC6BFEB-5F34-49C6-B8C5-63A94E6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7796444A-18EE-4441-9878-83EFB7A5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34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453152E-3939-4F30-B128-5BCF997B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4AC0E6ED-5179-46DE-A00F-D7E01D8F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5B237AFD-93A7-43A5-B389-66AFD7D4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8934199F-F07A-404F-A249-DC53852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21CE75A4-D373-4D9D-9330-9CE7E368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C1ACE7-D152-4FC1-A797-346E43CB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8597FD4F-3DAD-4981-A834-20A6B50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D0AB24E9-6942-43F9-A52B-86F7BFCB6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8C6E8A2-35FF-4A4F-97FF-7B8D3C09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78F2900A-2E80-4920-8F16-FBA5FDDB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442A06BD-9FD8-4195-BF80-73B27F53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F957271-0472-4165-81CE-DB6B310D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2126004D-2813-42C8-8F5C-E785749E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BE55809E-013B-4925-85C5-140CBA7F1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50CA9CC4-E006-4488-BE52-5602A6587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FA4D8E5A-3571-40E7-A7FA-574AC5E6D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7E682EFA-2F39-4FA5-88E3-1B6EC3C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7AAE1EA0-EA16-40AB-9903-F8B56844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ED0A63F4-32B1-4AF6-B84B-5EF7D24B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20513D3-20E8-428C-9978-CD1E7AB1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127CE7F3-CD80-4EF3-9FC1-15DFA34F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59C04B18-199B-40CE-9C8B-A831D6C8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5AB4EF15-CF14-4866-B728-376F9352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65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965CD4A2-6B0F-4974-AE65-E302F1B2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5364CB53-209D-416B-A7C6-F2B043FD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2965E556-0DD5-400A-9924-3400F8DC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5344F9E-A0A4-43F1-AF15-09CCA27B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CD85EE0-20F7-4099-9E77-2D1D6666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CCFF2D67-224D-4F1A-B7FF-AB44DECBD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581A7E67-7EA9-414E-AFB1-A4FB674C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487D3379-03DC-41F0-B436-AC0C33A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A57B3F2C-CC0E-4FE5-B7E3-A8256CF9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124FE60-CC7E-4BA2-9E46-4A0015973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7E31661C-6DF8-4A7D-95B8-9D8248397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D18540A6-5804-4DE8-AFBB-0E16FB0F5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2D1901B3-99B9-46D2-8155-BF2B5D04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BDC3BC1F-C10B-4E40-8B2A-4E95CE26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10E037BA-26B2-4F11-BF12-BFACA679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72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F03C8E0E-1729-4ADF-834B-8BF5AC40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0" y="787179"/>
            <a:ext cx="10194083" cy="981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ACFEF4CA-A048-4DD4-A316-690DB79D0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230" y="2051437"/>
            <a:ext cx="10194083" cy="375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07C8A51-AFAD-4BD5-82FA-E5C3DC09C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E16FD-3130-45EE-BCC1-F80959855C8B}" type="datetimeFigureOut">
              <a:rPr lang="pt-BR" smtClean="0"/>
              <a:pPr/>
              <a:t>08/04/2022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68631934-3D5D-485F-97B5-A3B150F2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30899E99-B878-4E0B-B3AC-0F4A7EE22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27A-AFF0-4868-8F0B-796F3F6359B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665" userDrawn="1">
          <p15:clr>
            <a:srgbClr val="F26B43"/>
          </p15:clr>
        </p15:guide>
        <p15:guide id="2" orient="horz" pos="3657" userDrawn="1">
          <p15:clr>
            <a:srgbClr val="F26B43"/>
          </p15:clr>
        </p15:guide>
        <p15:guide id="3" pos="701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Gráfico de superfície&#10;&#10;Descrição gerada automaticamente">
            <a:extLst>
              <a:ext uri="{FF2B5EF4-FFF2-40B4-BE49-F238E27FC236}">
                <a16:creationId xmlns="" xmlns:a16="http://schemas.microsoft.com/office/drawing/2014/main" id="{6FB8D743-6A68-4FEA-8200-BB4DD24F1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2C5485F-3837-44B0-949C-94AB0EFF5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77" y="1921079"/>
            <a:ext cx="11863753" cy="3382414"/>
          </a:xfrm>
        </p:spPr>
        <p:txBody>
          <a:bodyPr>
            <a:normAutofit fontScale="90000"/>
          </a:bodyPr>
          <a:lstStyle/>
          <a:p>
            <a:pPr algn="l"/>
            <a:r>
              <a:rPr lang="pt-BR" sz="4800" spc="100" dirty="0" smtClean="0">
                <a:solidFill>
                  <a:schemeClr val="bg1"/>
                </a:solidFill>
              </a:rPr>
              <a:t>    </a:t>
            </a:r>
            <a:br>
              <a:rPr lang="pt-BR" sz="4800" spc="100" dirty="0" smtClean="0">
                <a:solidFill>
                  <a:schemeClr val="bg1"/>
                </a:solidFill>
              </a:rPr>
            </a:br>
            <a:r>
              <a:rPr lang="pt-BR" sz="4800" spc="100" dirty="0">
                <a:solidFill>
                  <a:schemeClr val="bg1"/>
                </a:solidFill>
              </a:rPr>
              <a:t/>
            </a:r>
            <a:br>
              <a:rPr lang="pt-BR" sz="4800" spc="100" dirty="0">
                <a:solidFill>
                  <a:schemeClr val="bg1"/>
                </a:solidFill>
              </a:rPr>
            </a:br>
            <a:r>
              <a:rPr lang="pt-BR" sz="4800" spc="100" dirty="0" smtClean="0">
                <a:solidFill>
                  <a:schemeClr val="bg1"/>
                </a:solidFill>
              </a:rPr>
              <a:t>Relatório do Grupo de Trabalho</a:t>
            </a:r>
            <a:r>
              <a:rPr lang="pt-BR" sz="4800" spc="100" dirty="0">
                <a:solidFill>
                  <a:schemeClr val="bg1"/>
                </a:solidFill>
              </a:rPr>
              <a:t/>
            </a:r>
            <a:br>
              <a:rPr lang="pt-BR" sz="4800" spc="100" dirty="0">
                <a:solidFill>
                  <a:schemeClr val="bg1"/>
                </a:solidFill>
              </a:rPr>
            </a:br>
            <a:r>
              <a:rPr lang="pt-BR" sz="4800" spc="100" dirty="0" smtClean="0">
                <a:solidFill>
                  <a:schemeClr val="bg1"/>
                </a:solidFill>
              </a:rPr>
              <a:t/>
            </a:r>
            <a:br>
              <a:rPr lang="pt-BR" sz="4800" spc="100" dirty="0" smtClean="0">
                <a:solidFill>
                  <a:schemeClr val="bg1"/>
                </a:solidFill>
              </a:rPr>
            </a:br>
            <a:r>
              <a:rPr lang="pt-BR" sz="4800" spc="100" dirty="0">
                <a:solidFill>
                  <a:schemeClr val="bg1"/>
                </a:solidFill>
              </a:rPr>
              <a:t/>
            </a:r>
            <a:br>
              <a:rPr lang="pt-BR" sz="4800" spc="100" dirty="0">
                <a:solidFill>
                  <a:schemeClr val="bg1"/>
                </a:solidFill>
              </a:rPr>
            </a:br>
            <a:r>
              <a:rPr lang="pt-BR" sz="4800" spc="100" dirty="0" smtClean="0">
                <a:solidFill>
                  <a:schemeClr val="bg1"/>
                </a:solidFill>
              </a:rPr>
              <a:t>CARTÃO CONSIGNADO DE BENEFÍCIO</a:t>
            </a:r>
            <a:endParaRPr lang="pt-BR" sz="4800" spc="100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74431" y="5756031"/>
            <a:ext cx="10808677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4300" b="1" spc="100" dirty="0">
                <a:solidFill>
                  <a:schemeClr val="bg1"/>
                </a:solidFill>
              </a:rPr>
              <a:t>08.04.2022</a:t>
            </a:r>
            <a:endParaRPr lang="pt-BR" sz="4300" b="1" dirty="0"/>
          </a:p>
        </p:txBody>
      </p:sp>
    </p:spTree>
    <p:extLst>
      <p:ext uri="{BB962C8B-B14F-4D97-AF65-F5344CB8AC3E}">
        <p14:creationId xmlns:p14="http://schemas.microsoft.com/office/powerpoint/2010/main" val="39346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CB87065-DDA6-44A3-9466-5A9A170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624" y="2085009"/>
            <a:ext cx="4754880" cy="1614115"/>
          </a:xfrm>
        </p:spPr>
        <p:txBody>
          <a:bodyPr>
            <a:normAutofit/>
          </a:bodyPr>
          <a:lstStyle/>
          <a:p>
            <a:r>
              <a:rPr lang="pt-BR" sz="4000" dirty="0"/>
              <a:t>Operacionalização</a:t>
            </a:r>
          </a:p>
        </p:txBody>
      </p:sp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=""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</p:spTree>
    <p:extLst>
      <p:ext uri="{BB962C8B-B14F-4D97-AF65-F5344CB8AC3E}">
        <p14:creationId xmlns:p14="http://schemas.microsoft.com/office/powerpoint/2010/main" val="1390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="" xmlns:a16="http://schemas.microsoft.com/office/drawing/2014/main" id="{A1AF5282-AEAC-48AF-9A61-22C7019FFEBA}"/>
              </a:ext>
            </a:extLst>
          </p:cNvPr>
          <p:cNvSpPr/>
          <p:nvPr/>
        </p:nvSpPr>
        <p:spPr>
          <a:xfrm>
            <a:off x="582861" y="1687332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=""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82861" y="3913590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2013995" y="3991719"/>
            <a:ext cx="9122318" cy="1304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Formalização de contrato entre o beneficiário e instituição, com apresentação do documento de identidade e/ou Carteira Nacional de Habilitação - CNH, e Cadastro de Pessoa Física – CPF;</a:t>
            </a:r>
            <a:endParaRPr lang="pt-BR" sz="28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=""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2013995" y="1886841"/>
            <a:ext cx="912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dirty="0">
                <a:latin typeface="Cambria" panose="02040503050406030204" pitchFamily="18" charset="0"/>
              </a:rPr>
              <a:t>I</a:t>
            </a:r>
            <a:r>
              <a:rPr lang="pt-BR" sz="1800" b="0" i="0" dirty="0">
                <a:effectLst/>
                <a:latin typeface="Cambria" panose="02040503050406030204" pitchFamily="18" charset="0"/>
              </a:rPr>
              <a:t>nstituição deve celebrar Acordo de Cooperação Técnica com o INSS e contrato </a:t>
            </a:r>
            <a:r>
              <a:rPr lang="pt-BR" sz="1800" b="0" i="0" dirty="0" smtClean="0">
                <a:effectLst/>
                <a:latin typeface="Cambria" panose="02040503050406030204" pitchFamily="18" charset="0"/>
              </a:rPr>
              <a:t>com a </a:t>
            </a:r>
            <a:r>
              <a:rPr lang="pt-BR" sz="1800" b="0" i="0" dirty="0">
                <a:effectLst/>
                <a:latin typeface="Cambria" panose="02040503050406030204" pitchFamily="18" charset="0"/>
              </a:rPr>
              <a:t>Empresa de Tecnologia e Informações da Previdência – Dataprev</a:t>
            </a:r>
            <a:r>
              <a:rPr lang="pt-BR" dirty="0">
                <a:latin typeface="Cambria" panose="02040503050406030204" pitchFamily="18" charset="0"/>
              </a:rPr>
              <a:t>;</a:t>
            </a:r>
            <a:endParaRPr lang="pt-BR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>
            <a:extLst>
              <a:ext uri="{FF2B5EF4-FFF2-40B4-BE49-F238E27FC236}">
                <a16:creationId xmlns=""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82861" y="4129839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 smtClean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pt-BR" sz="3600" b="1" dirty="0">
              <a:solidFill>
                <a:srgbClr val="0070C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=""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2013995" y="3829419"/>
            <a:ext cx="9122318" cy="1702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O representante legal (tutor ou curador) poderá autorizar o desconto no respectivo benefício elegível de seu tutelado ou curatelado, mediante autorização judicial. </a:t>
            </a:r>
            <a:r>
              <a:rPr lang="pt-BR" dirty="0">
                <a:solidFill>
                  <a:srgbClr val="000000"/>
                </a:solidFill>
                <a:latin typeface="Cambria" panose="02040503050406030204" pitchFamily="18" charset="0"/>
              </a:rPr>
              <a:t>A revogação ou a destituição dos poderes ao representante legal não atingem os atos praticados durante sua vigência.</a:t>
            </a:r>
          </a:p>
        </p:txBody>
      </p:sp>
      <p:sp>
        <p:nvSpPr>
          <p:cNvPr id="6" name="Elipse 5">
            <a:extLst>
              <a:ext uri="{FF2B5EF4-FFF2-40B4-BE49-F238E27FC236}">
                <a16:creationId xmlns=""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82860" y="1234796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2013995" y="367134"/>
            <a:ext cx="912231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dirty="0" smtClean="0">
                <a:solidFill>
                  <a:srgbClr val="000000"/>
                </a:solidFill>
                <a:latin typeface="Cambria" panose="02040503050406030204" pitchFamily="18" charset="0"/>
              </a:rPr>
              <a:t>Autorização de consignação do Cartão Consignado Benefício, dada de forma expressa, em caráter irrevogável e irretratável, que contemple requisitos de segurança que permitam garantir sua integridade e não repúdio, pelos seguintes meios</a:t>
            </a:r>
            <a:r>
              <a:rPr lang="pt-BR" dirty="0" smtClean="0">
                <a:solidFill>
                  <a:srgbClr val="000000"/>
                </a:solidFill>
                <a:latin typeface="Cambria" panose="02040503050406030204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pt-BR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pt-BR" dirty="0" smtClean="0">
                <a:latin typeface="Cambria" panose="02040503050406030204" pitchFamily="18" charset="0"/>
              </a:rPr>
              <a:t> </a:t>
            </a:r>
            <a:r>
              <a:rPr lang="pt-BR" dirty="0">
                <a:latin typeface="Cambria" panose="02040503050406030204" pitchFamily="18" charset="0"/>
              </a:rPr>
              <a:t>Contratação via correspondentes: biometria;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BR" dirty="0">
                <a:latin typeface="Cambria" panose="02040503050406030204" pitchFamily="18" charset="0"/>
              </a:rPr>
              <a:t> Contratação direta pelas instituições financeiras: biometria ou serviço eletrônico com acesso autenticado</a:t>
            </a:r>
            <a:r>
              <a:rPr lang="pt-BR" dirty="0" smtClean="0">
                <a:latin typeface="Cambria" panose="02040503050406030204" pitchFamily="18" charset="0"/>
              </a:rPr>
              <a:t>.</a:t>
            </a:r>
            <a:endParaRPr lang="pt-BR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>
            <a:extLst>
              <a:ext uri="{FF2B5EF4-FFF2-40B4-BE49-F238E27FC236}">
                <a16:creationId xmlns=""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82861" y="1350122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6" name="Elipse 5">
            <a:extLst>
              <a:ext uri="{FF2B5EF4-FFF2-40B4-BE49-F238E27FC236}">
                <a16:creationId xmlns=""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82861" y="3484964"/>
            <a:ext cx="1238195" cy="123819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2013995" y="1272016"/>
            <a:ext cx="9122318" cy="1287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O desconto não poderá exceder o limite de 5% (cinco por cento) do valor da renda mensal do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benefício</a:t>
            </a:r>
            <a:r>
              <a:rPr lang="pt-BR" sz="1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, podendo utilizar até 70% do limite do cartão em saque e os outros 30% em compra rotativa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;</a:t>
            </a:r>
            <a:endParaRPr lang="pt-BR" sz="28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2013995" y="3551484"/>
            <a:ext cx="9122318" cy="871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O beneficiário ou representante legal poderá efetuar bloqueio ou desbloqueio do benefício para averbações de </a:t>
            </a:r>
            <a:r>
              <a:rPr lang="pt-BR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Cartão Consignado </a:t>
            </a:r>
            <a:r>
              <a:rPr lang="pt-BR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de </a:t>
            </a:r>
            <a:r>
              <a:rPr lang="pt-BR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Benefício</a:t>
            </a:r>
            <a:r>
              <a:rPr lang="pt-BR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, a qualquer </a:t>
            </a:r>
            <a:r>
              <a:rPr lang="pt-BR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tempo.</a:t>
            </a:r>
            <a:endParaRPr lang="pt-BR" sz="28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3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0111165-6256-4B0E-894C-CF61BF885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199" y="1615271"/>
            <a:ext cx="10080625" cy="1912289"/>
          </a:xfrm>
        </p:spPr>
        <p:txBody>
          <a:bodyPr>
            <a:normAutofit/>
          </a:bodyPr>
          <a:lstStyle/>
          <a:p>
            <a:r>
              <a:rPr lang="pt-BR" sz="5400" dirty="0"/>
              <a:t>Agradecemos </a:t>
            </a:r>
            <a:r>
              <a:rPr lang="pt-BR" sz="5400" dirty="0" smtClean="0"/>
              <a:t>a </a:t>
            </a:r>
            <a:r>
              <a:rPr lang="pt-BR" sz="5400" dirty="0"/>
              <a:t>atenção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="" xmlns:a16="http://schemas.microsoft.com/office/drawing/2014/main" id="{B6DAACE2-9845-4913-8826-6FA65DD89887}"/>
              </a:ext>
            </a:extLst>
          </p:cNvPr>
          <p:cNvSpPr/>
          <p:nvPr/>
        </p:nvSpPr>
        <p:spPr>
          <a:xfrm>
            <a:off x="0" y="5184000"/>
            <a:ext cx="12192120" cy="16729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áfico 8">
            <a:extLst>
              <a:ext uri="{FF2B5EF4-FFF2-40B4-BE49-F238E27FC236}">
                <a16:creationId xmlns="" xmlns:a16="http://schemas.microsoft.com/office/drawing/2014/main" id="{138C9824-FE1B-4FD7-99CC-46F4CAED9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0081" y="5596107"/>
            <a:ext cx="6956232" cy="74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45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9382388" cy="983749"/>
          </a:xfrm>
        </p:spPr>
        <p:txBody>
          <a:bodyPr/>
          <a:lstStyle/>
          <a:p>
            <a:r>
              <a:rPr lang="pt-BR" dirty="0"/>
              <a:t>O que é?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38" y="2544639"/>
            <a:ext cx="9761316" cy="3047036"/>
          </a:xfrm>
        </p:spPr>
        <p:txBody>
          <a:bodyPr/>
          <a:lstStyle/>
          <a:p>
            <a:pPr algn="just"/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Forma de operação para financiamento </a:t>
            </a:r>
            <a:r>
              <a:rPr lang="pt-BR" sz="18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 contratação de bens e para o financiamento de despesas decorrentes de serviços, saque emergencial e concessão de outros benefícios atrelados ao respectivo cartão. </a:t>
            </a:r>
          </a:p>
          <a:p>
            <a:pPr algn="just"/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segurado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poderá optar em utilizar os 5% de </a:t>
            </a:r>
            <a:r>
              <a:rPr lang="pt-BR" sz="1800" dirty="0">
                <a:solidFill>
                  <a:srgbClr val="FF0000"/>
                </a:solidFill>
                <a:latin typeface="Cambria" panose="02040503050406030204" pitchFamily="18" charset="0"/>
              </a:rPr>
              <a:t>Reserva de Margem Consignável -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RMC no cartão consignado de benefícios ou no Cartão de Crédito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Consignado.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O novo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Cartão Consignado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Benefício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seguirá as regras  do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Cartão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Crédito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C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onsignado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7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324738"/>
            <a:ext cx="9382388" cy="983749"/>
          </a:xfrm>
        </p:spPr>
        <p:txBody>
          <a:bodyPr/>
          <a:lstStyle/>
          <a:p>
            <a:r>
              <a:rPr lang="pt-BR" dirty="0"/>
              <a:t>Quem pode operar?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439" y="1295902"/>
            <a:ext cx="9761316" cy="3047036"/>
          </a:xfrm>
        </p:spPr>
        <p:txBody>
          <a:bodyPr/>
          <a:lstStyle/>
          <a:p>
            <a:pPr algn="just"/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Instituições financeiras e entidades fechadas de previdência complementar que cumpram o objeto principal de administração de planos de benefícios de natureza previdenciária e atuem acessoriamente com operações de empréstimo consignado, na forma verificada pela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Superintendência Nacional de Previdência Complementar  -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PREVIC.</a:t>
            </a:r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0E284C45-1141-43F6-9DCB-CF780FEACD21}"/>
              </a:ext>
            </a:extLst>
          </p:cNvPr>
          <p:cNvSpPr txBox="1">
            <a:spLocks/>
          </p:cNvSpPr>
          <p:nvPr/>
        </p:nvSpPr>
        <p:spPr>
          <a:xfrm>
            <a:off x="889655" y="2781280"/>
            <a:ext cx="10594685" cy="983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Quem pode pedir o Cartão Consignado de Benefício?      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6E8720A7-AB36-40CD-A411-0F9614FE597E}"/>
              </a:ext>
            </a:extLst>
          </p:cNvPr>
          <p:cNvSpPr txBox="1">
            <a:spLocks/>
          </p:cNvSpPr>
          <p:nvPr/>
        </p:nvSpPr>
        <p:spPr>
          <a:xfrm>
            <a:off x="1055077" y="4503165"/>
            <a:ext cx="10163907" cy="1405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Poderão constituir RMC para utilização de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Cartão Consignado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Benefício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, os titulares dos benefícios previdenciários de aposentadoria, pensão por morte e dos benefícios de prestação continuada (BPC e LOAS), pagos pela Previdência Social.</a:t>
            </a:r>
          </a:p>
        </p:txBody>
      </p:sp>
    </p:spTree>
    <p:extLst>
      <p:ext uri="{BB962C8B-B14F-4D97-AF65-F5344CB8AC3E}">
        <p14:creationId xmlns:p14="http://schemas.microsoft.com/office/powerpoint/2010/main" val="265664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240928"/>
            <a:ext cx="9382388" cy="983749"/>
          </a:xfrm>
        </p:spPr>
        <p:txBody>
          <a:bodyPr/>
          <a:lstStyle/>
          <a:p>
            <a:r>
              <a:rPr lang="pt-BR" dirty="0"/>
              <a:t>Regra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281649"/>
            <a:ext cx="9868523" cy="507164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O Cartão Consignado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Benefício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deverá disponibilizar, sem qualquer custo para o titular do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benefício e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devendo ser ofertado minimamente, auxílio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funeral e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seguro de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vida,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no valor </a:t>
            </a:r>
            <a:r>
              <a:rPr lang="pt-BR" sz="1800" dirty="0">
                <a:solidFill>
                  <a:srgbClr val="FF0000"/>
                </a:solidFill>
                <a:latin typeface="Cambria" panose="02040503050406030204" pitchFamily="18" charset="0"/>
              </a:rPr>
              <a:t>mínimo de R$ 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2.000,00 cada,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pt-BR" sz="1800" dirty="0">
                <a:solidFill>
                  <a:srgbClr val="FF0000"/>
                </a:solidFill>
                <a:latin typeface="Cambria" panose="02040503050406030204" pitchFamily="18" charset="0"/>
              </a:rPr>
              <a:t>independente da </a:t>
            </a:r>
            <a:r>
              <a:rPr lang="pt-BR" sz="1800" i="1" dirty="0">
                <a:solidFill>
                  <a:srgbClr val="FF0000"/>
                </a:solidFill>
                <a:latin typeface="Cambria" panose="02040503050406030204" pitchFamily="18" charset="0"/>
              </a:rPr>
              <a:t>causa </a:t>
            </a:r>
            <a:r>
              <a:rPr lang="pt-BR" sz="18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mortis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, bem como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descontos em redes de farmácias conveniadas. </a:t>
            </a:r>
            <a:endParaRPr lang="pt-BR" sz="1800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O auxílio funeral poderá ser prestado em forma de serviço ou em pecúnia nas localidades onde o serviço não seja oferecido, devendo neste último caso ser quitado em até 5 (cinco) dias úteis, a contar do pedido.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Os benefícios de auxílio funeral e seguro de vida serão garantidos por 2 (dois) anos, a contar da ativação do cartão. Da mesma forma, será renovado por mais 2 (dois) anos o prazo de garantia do auxílio funeral e seguro de vida, contados a partir da última operação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endParaRPr lang="pt-BR" sz="18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31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557449"/>
            <a:ext cx="9382388" cy="983749"/>
          </a:xfrm>
        </p:spPr>
        <p:txBody>
          <a:bodyPr/>
          <a:lstStyle/>
          <a:p>
            <a:r>
              <a:rPr lang="pt-BR" dirty="0"/>
              <a:t>Regra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867799"/>
            <a:ext cx="9868523" cy="442748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Os benefícios serão concedidos bloqueados para a realização de operações relacionadas à consignação de valores relativos ao Cartão Consignado de Benefício até que haja autorização expressa para desbloqueio por parte de seu titular ou representante legal. </a:t>
            </a:r>
          </a:p>
          <a:p>
            <a:endParaRPr lang="pt-BR" sz="18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O 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seguro de vida será quitado em até 30 (trinta)  dias úteis do pedido.</a:t>
            </a:r>
          </a:p>
          <a:p>
            <a:endParaRPr lang="pt-BR" sz="18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No cadastramento do cartão as instituições deverão relacionar os beneficiários indicados pelo titular do cartão e, na falta destes, </a:t>
            </a:r>
            <a:r>
              <a:rPr lang="pt-BR" sz="1800" dirty="0" smtClean="0">
                <a:solidFill>
                  <a:srgbClr val="00B0F0"/>
                </a:solidFill>
                <a:latin typeface="Cambria" panose="02040503050406030204" pitchFamily="18" charset="0"/>
              </a:rPr>
              <a:t>o seguro de vida 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será pago aos herdeiros na forma da Lei Civil.</a:t>
            </a:r>
          </a:p>
        </p:txBody>
      </p:sp>
    </p:spTree>
    <p:extLst>
      <p:ext uri="{BB962C8B-B14F-4D97-AF65-F5344CB8AC3E}">
        <p14:creationId xmlns:p14="http://schemas.microsoft.com/office/powerpoint/2010/main" val="21184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9382388" cy="983749"/>
          </a:xfrm>
        </p:spPr>
        <p:txBody>
          <a:bodyPr/>
          <a:lstStyle/>
          <a:p>
            <a:r>
              <a:rPr lang="pt-BR" dirty="0"/>
              <a:t>Regra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863524"/>
            <a:ext cx="9868523" cy="3855917"/>
          </a:xfrm>
        </p:spPr>
        <p:txBody>
          <a:bodyPr>
            <a:normAutofit fontScale="92500" lnSpcReduction="2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A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concessão do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Cartão Consignado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Benefício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será feita a critério da instituição consignatária, sendo os valores e demais condições objeto de livre negociação entre ela e o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beneficiário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A contratação do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Cartão Consignado 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de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Benefício 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somente poderá ser efetivada </a:t>
            </a:r>
            <a:r>
              <a:rPr lang="pt-BR" sz="1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na Unidade da Federação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em 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que o beneficiário tem seu benefício mantido.  </a:t>
            </a:r>
            <a:endParaRPr lang="pt-BR" sz="1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1800" b="0" i="0" dirty="0" smtClean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O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desconto relativo às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consignações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não se aplicará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a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benefícios pagos com base nas normas de acordos internacionais para beneficiários residentes no exterior e para benefícios pagos por intermédio de empresa convenente.</a:t>
            </a:r>
          </a:p>
        </p:txBody>
      </p:sp>
    </p:spTree>
    <p:extLst>
      <p:ext uri="{BB962C8B-B14F-4D97-AF65-F5344CB8AC3E}">
        <p14:creationId xmlns:p14="http://schemas.microsoft.com/office/powerpoint/2010/main" val="20694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 txBox="1">
            <a:spLocks/>
          </p:cNvSpPr>
          <p:nvPr/>
        </p:nvSpPr>
        <p:spPr>
          <a:xfrm>
            <a:off x="942231" y="576163"/>
            <a:ext cx="9382388" cy="983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Regra Geral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863524"/>
            <a:ext cx="9868523" cy="385591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número de pagamentos não poderá exceder 84 (oitenta e quatro) parcelas mensais e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sucessivas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Amortização mensal constante e de mesmo valor, na ausência de novas compras ou </a:t>
            </a:r>
            <a:r>
              <a:rPr lang="pt-BR" sz="1800" b="0" i="0" dirty="0" smtClean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saque.</a:t>
            </a:r>
            <a:endParaRPr lang="pt-BR" sz="1800" b="0" i="0" dirty="0"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A taxa de juros será igual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à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definida para 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Cartão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Crédito Consignado.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A 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instituição financeira poderá cobrar até R$ 15,00 (quinze reais) de taxa pela emissão do cartão que, a critério do beneficiário, poderá ser parcelada em até 03 (três)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vezes.</a:t>
            </a:r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É vedada a cobrança da TAC e quaisquer outras taxas </a:t>
            </a:r>
            <a:r>
              <a:rPr lang="pt-BR" sz="18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administrativas</a:t>
            </a:r>
            <a:r>
              <a:rPr lang="pt-BR" sz="17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.</a:t>
            </a:r>
            <a:endParaRPr lang="pt-BR" sz="17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1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 txBox="1">
            <a:spLocks/>
          </p:cNvSpPr>
          <p:nvPr/>
        </p:nvSpPr>
        <p:spPr>
          <a:xfrm>
            <a:off x="942231" y="576163"/>
            <a:ext cx="9382388" cy="983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Regra Geral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863524"/>
            <a:ext cx="9868523" cy="385591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A utilização, em todos os casos, do Termo de Consentimento Esclarecido, nos moldes estabelecidos pelo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INSS. 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O envio, no ato da contratação, de material informativo para melhor compreensão do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produto. 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A entrega do cartão em meio físico para o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beneficiário. 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As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operações de consignação efetuadas com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Cartão Consignado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de 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Benefício </a:t>
            </a:r>
            <a:r>
              <a:rPr lang="pt-BR" sz="18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da margem de 5% da RMC serão normatizadas pelo INSS, para fins de controle dos percentuais de saques e créditos rotativos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  <a:endParaRPr lang="pt-BR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just"/>
            <a:endParaRPr lang="pt-BR" sz="18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1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CB49B06-A8A0-4FCD-A8F6-83C72DA1E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9382388" cy="983749"/>
          </a:xfrm>
        </p:spPr>
        <p:txBody>
          <a:bodyPr/>
          <a:lstStyle/>
          <a:p>
            <a:r>
              <a:rPr lang="pt-BR" dirty="0"/>
              <a:t>Regra Geral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BEDD768-8164-4D4C-935B-A70D1FE15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163" y="1863524"/>
            <a:ext cx="9868523" cy="385591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1800" b="0" i="0" dirty="0">
              <a:solidFill>
                <a:srgbClr val="000000"/>
              </a:solidFill>
              <a:effectLst/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A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instituição</a:t>
            </a:r>
            <a:r>
              <a:rPr lang="pt-BR" sz="1800" b="0" i="0" dirty="0" smtClean="0">
                <a:solidFill>
                  <a:srgbClr val="00B0F0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pt-BR" sz="1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encaminhará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aos titulares dos benefícios com quem tenha celebrado contrato de cartão de crédito ou do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Cartão Consignado 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de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Benefício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, mensalmente, extrato </a:t>
            </a:r>
            <a:r>
              <a:rPr lang="pt-BR" sz="1800" dirty="0">
                <a:solidFill>
                  <a:schemeClr val="tx1"/>
                </a:solidFill>
                <a:latin typeface="Cambria" panose="02040503050406030204" pitchFamily="18" charset="0"/>
              </a:rPr>
              <a:t>em meio físico ou eletrônico, respeitada a opção do beneficiário,</a:t>
            </a:r>
            <a:r>
              <a:rPr lang="pt-BR" sz="1800" dirty="0">
                <a:solidFill>
                  <a:srgbClr val="000000"/>
                </a:solidFill>
                <a:latin typeface="Cambria" panose="02040503050406030204" pitchFamily="18" charset="0"/>
              </a:rPr>
              <a:t> c</a:t>
            </a:r>
            <a:r>
              <a:rPr lang="pt-BR" sz="1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om descrição detalhada das operações realizadas, onde conste o valor de cada operação e local onde foram efetivadas, bem como o número de telefone e o endereço para a solução de </a:t>
            </a:r>
            <a:r>
              <a:rPr lang="pt-BR" sz="1800" b="0" i="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dúvidas.</a:t>
            </a:r>
            <a:endParaRPr lang="pt-BR" sz="1800" b="0" i="0" dirty="0">
              <a:solidFill>
                <a:srgbClr val="FF0000"/>
              </a:solidFill>
              <a:effectLst/>
              <a:latin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O contrato de cartão de crédito ou do cartão consignado </a:t>
            </a:r>
            <a:r>
              <a:rPr lang="pt-BR" sz="1800" b="0" i="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será</a:t>
            </a:r>
            <a:r>
              <a:rPr lang="pt-BR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pt-BR" sz="1800" b="0" i="0" dirty="0" smtClean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disponibilizado </a:t>
            </a:r>
            <a:r>
              <a:rPr lang="pt-BR" sz="1800" b="0" i="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em meio eletrônico para consulta do cidadão.   </a:t>
            </a:r>
          </a:p>
        </p:txBody>
      </p:sp>
    </p:spTree>
    <p:extLst>
      <p:ext uri="{BB962C8B-B14F-4D97-AF65-F5344CB8AC3E}">
        <p14:creationId xmlns:p14="http://schemas.microsoft.com/office/powerpoint/2010/main" val="313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niatura xmlns="c3daeb68-ee4a-4fef-ab94-779009af24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02779F605D534DA1B3FC3D1B1B4DA1" ma:contentTypeVersion="14" ma:contentTypeDescription="Crie um novo documento." ma:contentTypeScope="" ma:versionID="9a06e4d6a2a2503d2ef1c6cffcb373c1">
  <xsd:schema xmlns:xsd="http://www.w3.org/2001/XMLSchema" xmlns:xs="http://www.w3.org/2001/XMLSchema" xmlns:p="http://schemas.microsoft.com/office/2006/metadata/properties" xmlns:ns2="c3daeb68-ee4a-4fef-ab94-779009af24c2" xmlns:ns3="a1fdbba4-714c-4189-ada0-32d20d17b811" targetNamespace="http://schemas.microsoft.com/office/2006/metadata/properties" ma:root="true" ma:fieldsID="5bca4d21bea3c3d3f2fd315298635790" ns2:_="" ns3:_="">
    <xsd:import namespace="c3daeb68-ee4a-4fef-ab94-779009af24c2"/>
    <xsd:import namespace="a1fdbba4-714c-4189-ada0-32d20d17b8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iniatur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daeb68-ee4a-4fef-ab94-779009af24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iniatura" ma:index="15" nillable="true" ma:displayName="Miniatura" ma:format="Thumbnail" ma:internalName="Miniatura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fdbba4-714c-4189-ada0-32d20d17b81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E1FB2F-A2B6-45CC-AAF8-AA1AB76D0C57}">
  <ds:schemaRefs>
    <ds:schemaRef ds:uri="http://schemas.microsoft.com/office/2006/metadata/properties"/>
    <ds:schemaRef ds:uri="http://purl.org/dc/terms/"/>
    <ds:schemaRef ds:uri="c3daeb68-ee4a-4fef-ab94-779009af24c2"/>
    <ds:schemaRef ds:uri="http://purl.org/dc/dcmitype/"/>
    <ds:schemaRef ds:uri="http://schemas.microsoft.com/office/infopath/2007/PartnerControls"/>
    <ds:schemaRef ds:uri="a1fdbba4-714c-4189-ada0-32d20d17b811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CA838F0-78BC-4C34-AEAE-5600C987A6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daeb68-ee4a-4fef-ab94-779009af24c2"/>
    <ds:schemaRef ds:uri="a1fdbba4-714c-4189-ada0-32d20d17b8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2DA6F9-961F-4A1B-B7D6-FC5E7D0D1E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796</Words>
  <Application>Microsoft Office PowerPoint</Application>
  <PresentationFormat>Personalizar</PresentationFormat>
  <Paragraphs>64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      Relatório do Grupo de Trabalho   CARTÃO CONSIGNADO DE BENEFÍCIO</vt:lpstr>
      <vt:lpstr>O que é?</vt:lpstr>
      <vt:lpstr>Quem pode operar?</vt:lpstr>
      <vt:lpstr>Regra Geral</vt:lpstr>
      <vt:lpstr>Regra Geral</vt:lpstr>
      <vt:lpstr>Regra Geral</vt:lpstr>
      <vt:lpstr>Apresentação do PowerPoint</vt:lpstr>
      <vt:lpstr>Apresentação do PowerPoint</vt:lpstr>
      <vt:lpstr>Regra Geral</vt:lpstr>
      <vt:lpstr>Operacionalização</vt:lpstr>
      <vt:lpstr>Apresentação do PowerPoint</vt:lpstr>
      <vt:lpstr>Apresentação do PowerPoint</vt:lpstr>
      <vt:lpstr>Apresentação do PowerPoint</vt:lpstr>
      <vt:lpstr>Agradecemos a atenção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Larissa de Carvalho Ferreira</dc:creator>
  <cp:lastModifiedBy>INSS</cp:lastModifiedBy>
  <cp:revision>70</cp:revision>
  <dcterms:created xsi:type="dcterms:W3CDTF">2021-08-13T13:39:49Z</dcterms:created>
  <dcterms:modified xsi:type="dcterms:W3CDTF">2022-04-08T23:40:25Z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0x0101002802779F605D534DA1B3FC3D1B1B4DA1</vt:lpwstr>
  </property>
</Properties>
</file>